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26A6DCDF-DFFE-4862-82DB-B1DD19245E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3"/>
            <p14:sldId id="280"/>
            <p14:sldId id="281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3921" autoAdjust="0"/>
  </p:normalViewPr>
  <p:slideViewPr>
    <p:cSldViewPr>
      <p:cViewPr>
        <p:scale>
          <a:sx n="110" d="100"/>
          <a:sy n="110" d="100"/>
        </p:scale>
        <p:origin x="118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2227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Design of Weak Current Amplifier for Semiconductor Detector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3608" y="1628799"/>
            <a:ext cx="710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半导体探测器弱电流放大器的设计</a:t>
            </a:r>
          </a:p>
        </p:txBody>
      </p:sp>
    </p:spTree>
    <p:extLst>
      <p:ext uri="{BB962C8B-B14F-4D97-AF65-F5344CB8AC3E}">
        <p14:creationId xmlns:p14="http://schemas.microsoft.com/office/powerpoint/2010/main" xmlns="" val="276920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型电阻反馈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8" t="21805" r="44083" b="30535"/>
          <a:stretch/>
        </p:blipFill>
        <p:spPr bwMode="auto">
          <a:xfrm>
            <a:off x="251520" y="1095208"/>
            <a:ext cx="8436628" cy="427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79512" y="1268760"/>
            <a:ext cx="3888432" cy="52565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501317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第一级使用</a:t>
            </a:r>
            <a:r>
              <a:rPr lang="en-US" altLang="zh-CN" dirty="0" smtClean="0"/>
              <a:t>T</a:t>
            </a:r>
            <a:r>
              <a:rPr lang="zh-CN" altLang="en-US" dirty="0" smtClean="0"/>
              <a:t>型网络电阻反馈，跨阻增益大致与</a:t>
            </a:r>
            <a:r>
              <a:rPr lang="en-US" altLang="zh-CN" dirty="0" smtClean="0"/>
              <a:t>R3*R4/R5</a:t>
            </a:r>
            <a:r>
              <a:rPr lang="zh-CN" altLang="en-US" dirty="0" smtClean="0"/>
              <a:t>正比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99716" y="2348880"/>
            <a:ext cx="3888432" cy="33843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32040" y="450912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第二级是反相放大</a:t>
            </a:r>
            <a:r>
              <a:rPr lang="en-US" altLang="zh-CN" dirty="0" smtClean="0"/>
              <a:t>5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07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PSPICE</a:t>
            </a:r>
            <a:r>
              <a:rPr lang="zh-CN" altLang="en-US" dirty="0" smtClean="0"/>
              <a:t>模拟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4" t="12934" r="711" b="23309"/>
          <a:stretch/>
        </p:blipFill>
        <p:spPr bwMode="auto">
          <a:xfrm>
            <a:off x="122203" y="1484784"/>
            <a:ext cx="8994531" cy="333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157192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同样</a:t>
            </a:r>
            <a:r>
              <a:rPr lang="zh-CN" altLang="en-US" dirty="0" smtClean="0"/>
              <a:t>的，电流从</a:t>
            </a:r>
            <a:r>
              <a:rPr lang="en-US" altLang="zh-CN" dirty="0" smtClean="0"/>
              <a:t>100pA</a:t>
            </a:r>
            <a:r>
              <a:rPr lang="zh-CN" altLang="en-US" dirty="0" smtClean="0"/>
              <a:t>以</a:t>
            </a:r>
            <a:r>
              <a:rPr lang="en-US" altLang="zh-CN" dirty="0" smtClean="0"/>
              <a:t>50pA</a:t>
            </a:r>
            <a:r>
              <a:rPr lang="zh-CN" altLang="en-US" dirty="0" smtClean="0"/>
              <a:t>为步长增加到</a:t>
            </a:r>
            <a:r>
              <a:rPr lang="en-US" altLang="zh-CN" dirty="0" smtClean="0"/>
              <a:t>500pA</a:t>
            </a:r>
            <a:r>
              <a:rPr lang="zh-CN" altLang="en-US" dirty="0" smtClean="0"/>
              <a:t>，可以看出该系统的线性。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69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4046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origin</a:t>
            </a:r>
            <a:r>
              <a:rPr lang="zh-CN" altLang="en-US" dirty="0" smtClean="0"/>
              <a:t>作图可以更好地分析线性</a:t>
            </a:r>
            <a:endParaRPr lang="zh-CN" altLang="en-US" dirty="0"/>
          </a:p>
        </p:txBody>
      </p:sp>
      <p:pic>
        <p:nvPicPr>
          <p:cNvPr id="2050" name="Picture 2" descr="C:\Users\yaobojing\Desktop\graduate project\graphs\T_resistanc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98" t="2947" r="2718" b="10697"/>
          <a:stretch/>
        </p:blipFill>
        <p:spPr bwMode="auto">
          <a:xfrm>
            <a:off x="1547173" y="1052736"/>
            <a:ext cx="5689613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5373216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横坐标是电流（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），纵坐标是电压（</a:t>
            </a:r>
            <a:r>
              <a:rPr lang="en-US" altLang="zh-CN" dirty="0" smtClean="0"/>
              <a:t>V</a:t>
            </a:r>
            <a:r>
              <a:rPr lang="zh-CN" altLang="en-US" dirty="0" smtClean="0"/>
              <a:t>）。拟合结果用红色线条表示仿真结果，仿真结果用黑线表示。很容易看出，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型电阻反馈的线性没有单电阻好。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9762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单电阻反馈的频率响应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94" t="11498" r="966" b="23786"/>
          <a:stretch/>
        </p:blipFill>
        <p:spPr bwMode="auto">
          <a:xfrm>
            <a:off x="251521" y="1462743"/>
            <a:ext cx="8696102" cy="327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6516216" y="2348880"/>
            <a:ext cx="0" cy="331236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0152" y="566124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这里可以看到的是，</a:t>
            </a:r>
            <a:r>
              <a:rPr lang="en-US" altLang="zh-CN" dirty="0" smtClean="0"/>
              <a:t>-3dB</a:t>
            </a:r>
            <a:r>
              <a:rPr lang="zh-CN" altLang="en-US" dirty="0" smtClean="0"/>
              <a:t>带宽大约为</a:t>
            </a:r>
            <a:r>
              <a:rPr lang="en-US" altLang="zh-CN" dirty="0" smtClean="0"/>
              <a:t>150HZ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7138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型网络反馈的频率响应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07" t="12794" r="734" b="23353"/>
          <a:stretch/>
        </p:blipFill>
        <p:spPr bwMode="auto">
          <a:xfrm>
            <a:off x="395536" y="1484784"/>
            <a:ext cx="8247184" cy="307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3491880" y="2348880"/>
            <a:ext cx="0" cy="288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11660" y="523743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-3dB</a:t>
            </a:r>
            <a:r>
              <a:rPr lang="zh-CN" altLang="en-US" dirty="0" smtClean="0"/>
              <a:t>带宽来看，在十几赫兹的位置。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849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温度对单电阻反馈的影响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4000"/>
                    </a14:imgEffect>
                    <a14:imgEffect>
                      <a14:colorTemperature colorTemp="7125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4" t="11746" r="891" b="23218"/>
          <a:stretch/>
        </p:blipFill>
        <p:spPr bwMode="auto">
          <a:xfrm>
            <a:off x="883405" y="1419454"/>
            <a:ext cx="7737230" cy="292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5811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zh-CN" altLang="en-US" dirty="0" smtClean="0"/>
              <a:t>温度</a:t>
            </a:r>
            <a:r>
              <a:rPr lang="en-US" altLang="zh-CN" dirty="0" smtClean="0"/>
              <a:t>0,25,85,125</a:t>
            </a:r>
            <a:r>
              <a:rPr lang="zh-CN" altLang="en-US" dirty="0" smtClean="0"/>
              <a:t>摄氏度下，单电阻反馈的温度稳定性是比较好的，看起来是重合的。放大后可以发现输出的偏差在</a:t>
            </a:r>
            <a:r>
              <a:rPr lang="en-US" altLang="zh-CN" dirty="0" smtClean="0"/>
              <a:t>1%</a:t>
            </a:r>
            <a:r>
              <a:rPr lang="zh-CN" altLang="en-US" dirty="0" smtClean="0"/>
              <a:t>量级。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10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温度对</a:t>
            </a:r>
            <a:r>
              <a:rPr lang="en-US" altLang="zh-CN" dirty="0" smtClean="0"/>
              <a:t>T</a:t>
            </a:r>
            <a:r>
              <a:rPr lang="zh-CN" altLang="en-US" dirty="0" smtClean="0"/>
              <a:t>型电阻反馈的影响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99" t="12310" r="709" b="22956"/>
          <a:stretch/>
        </p:blipFill>
        <p:spPr bwMode="auto">
          <a:xfrm>
            <a:off x="179511" y="1477108"/>
            <a:ext cx="8836269" cy="3320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01317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模拟温度分别为</a:t>
            </a:r>
            <a:r>
              <a:rPr lang="en-US" altLang="zh-CN" dirty="0" smtClean="0"/>
              <a:t>0,25,85,125</a:t>
            </a:r>
            <a:r>
              <a:rPr lang="zh-CN" altLang="en-US" dirty="0" smtClean="0"/>
              <a:t>摄氏度。可见温度对</a:t>
            </a:r>
            <a:r>
              <a:rPr lang="en-US" altLang="zh-CN" dirty="0" smtClean="0"/>
              <a:t>T</a:t>
            </a:r>
            <a:r>
              <a:rPr lang="zh-CN" altLang="en-US" dirty="0" smtClean="0"/>
              <a:t>型电阻网络的影响是可观的，这意味着标定的刻度在不同温度下是不同的。可见</a:t>
            </a:r>
            <a:r>
              <a:rPr lang="en-US" altLang="zh-CN" dirty="0" smtClean="0"/>
              <a:t>T</a:t>
            </a:r>
            <a:r>
              <a:rPr lang="zh-CN" altLang="en-US" dirty="0" smtClean="0"/>
              <a:t>型电阻反馈很不稳定。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8388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原理图及</a:t>
            </a:r>
            <a:r>
              <a:rPr lang="en-US" altLang="zh-CN" dirty="0" smtClean="0"/>
              <a:t>PCB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7446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34" t="18765" r="32620" b="25975"/>
          <a:stretch/>
        </p:blipFill>
        <p:spPr bwMode="auto">
          <a:xfrm>
            <a:off x="0" y="504878"/>
            <a:ext cx="8712968" cy="4386095"/>
          </a:xfrm>
          <a:prstGeom prst="snipRoundRect">
            <a:avLst>
              <a:gd name="adj1" fmla="val 16667"/>
              <a:gd name="adj2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504878"/>
            <a:ext cx="3672408" cy="4483200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2"/>
          </p:cNvCxnSpPr>
          <p:nvPr/>
        </p:nvCxnSpPr>
        <p:spPr>
          <a:xfrm>
            <a:off x="1943708" y="4988078"/>
            <a:ext cx="0" cy="385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42" y="5398206"/>
            <a:ext cx="8805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这是基本放大回路。设置了三个不同数量级的电阻，用继电器来控制他们的接通与断开。继电器的线圈两端使用了二极管保护防止反向脉冲。在输入端添加了</a:t>
            </a:r>
            <a:r>
              <a:rPr lang="en-US" altLang="zh-CN" dirty="0" smtClean="0"/>
              <a:t>R15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R17</a:t>
            </a:r>
            <a:r>
              <a:rPr lang="zh-CN" altLang="en-US" dirty="0" smtClean="0"/>
              <a:t>两个限流电阻。考虑到实验室测试时使用的是电压源，而放大器输入端由于虚地，使其电位为零，那么</a:t>
            </a:r>
            <a:r>
              <a:rPr lang="en-US" altLang="zh-CN" dirty="0" smtClean="0"/>
              <a:t>Vin</a:t>
            </a:r>
            <a:r>
              <a:rPr lang="zh-CN" altLang="en-US" dirty="0" smtClean="0"/>
              <a:t>除以限流电阻的阻值就可以得到输入电流的大小，以此来测试放大器的性能。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92080" y="2060848"/>
            <a:ext cx="3024336" cy="20882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253336" y="4149080"/>
            <a:ext cx="0" cy="367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85335" y="4516838"/>
            <a:ext cx="52565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反相放大器，可以将反向输出纠正，并且放大十倍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39952" y="513011"/>
            <a:ext cx="263914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1527" y="513011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电阻直接反馈型放大通路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8161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72" t="48218" r="44056" b="19078"/>
          <a:stretch/>
        </p:blipFill>
        <p:spPr bwMode="auto">
          <a:xfrm>
            <a:off x="0" y="116632"/>
            <a:ext cx="9108504" cy="336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23528" y="116632"/>
            <a:ext cx="2880320" cy="336430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7944" y="137106"/>
            <a:ext cx="4608512" cy="33438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1763688" y="3480934"/>
            <a:ext cx="0" cy="524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4005064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同相放大器。为了输出</a:t>
            </a:r>
            <a:r>
              <a:rPr lang="en-US" altLang="zh-CN" dirty="0" smtClean="0"/>
              <a:t>X100</a:t>
            </a:r>
            <a:r>
              <a:rPr lang="zh-CN" altLang="en-US" dirty="0" smtClean="0"/>
              <a:t>档而设置。整个电路板中出现的单独的</a:t>
            </a:r>
            <a:r>
              <a:rPr lang="en-US" altLang="zh-CN" dirty="0" smtClean="0"/>
              <a:t>0.1u</a:t>
            </a:r>
            <a:r>
              <a:rPr lang="zh-CN" altLang="en-US" dirty="0" smtClean="0"/>
              <a:t>的小电容和</a:t>
            </a:r>
            <a:r>
              <a:rPr lang="en-US" altLang="zh-CN" dirty="0" smtClean="0"/>
              <a:t>10u</a:t>
            </a:r>
            <a:r>
              <a:rPr lang="zh-CN" altLang="en-US" dirty="0" smtClean="0"/>
              <a:t>的大电容，分别用于芯片管脚的滤波稳压等。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5" idx="2"/>
          </p:cNvCxnSpPr>
          <p:nvPr/>
        </p:nvCxnSpPr>
        <p:spPr>
          <a:xfrm>
            <a:off x="6372200" y="3480933"/>
            <a:ext cx="0" cy="524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27984" y="4077072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偏移量的</a:t>
            </a:r>
            <a:r>
              <a:rPr lang="zh-CN" altLang="en-US" dirty="0" smtClean="0"/>
              <a:t>消除。这里我设计了一个加法器。考虑到前端如果有一点微小的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，被放大到最后一级后，将会变得很大，有时或许会影响到数据的读取，因为需要这一级来调节输出信号的水平位置。通过调节可变电阻，使得加法器的一段变化。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8209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基本设计部分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92703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764" t="20797" r="32075" b="39601"/>
          <a:stretch/>
        </p:blipFill>
        <p:spPr bwMode="auto">
          <a:xfrm>
            <a:off x="-2909" y="18657"/>
            <a:ext cx="3816424" cy="222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56" t="20120" r="51524" b="21186"/>
          <a:stretch/>
        </p:blipFill>
        <p:spPr bwMode="auto">
          <a:xfrm>
            <a:off x="3080852" y="2132856"/>
            <a:ext cx="4043795" cy="291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954" t="37819" r="22594" b="30315"/>
          <a:stretch/>
        </p:blipFill>
        <p:spPr bwMode="auto">
          <a:xfrm>
            <a:off x="6498225" y="0"/>
            <a:ext cx="2280304" cy="234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1593" y="5229200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控制几点起的两种方法：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通过三极管导通与截止，来使得继电器的控制输入端为高电压（</a:t>
            </a:r>
            <a:r>
              <a:rPr lang="en-US" altLang="zh-CN" dirty="0" smtClean="0"/>
              <a:t>5V</a:t>
            </a:r>
            <a:r>
              <a:rPr lang="zh-CN" altLang="en-US" dirty="0" smtClean="0"/>
              <a:t>）或者低电压（</a:t>
            </a:r>
            <a:r>
              <a:rPr lang="en-US" altLang="zh-CN" dirty="0" smtClean="0"/>
              <a:t>&lt;0.75V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直接改变</a:t>
            </a:r>
            <a:r>
              <a:rPr lang="en-US" altLang="zh-CN" dirty="0" smtClean="0"/>
              <a:t>5V</a:t>
            </a:r>
            <a:r>
              <a:rPr lang="zh-CN" altLang="en-US" dirty="0" smtClean="0"/>
              <a:t>的供电电压与继电器控制输入端的连接与断开的状态，从而控制继电器。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475656" y="2246476"/>
            <a:ext cx="0" cy="606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1593" y="28529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三极管控制单元。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780238" y="4293096"/>
            <a:ext cx="3900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5825" y="4055338"/>
            <a:ext cx="288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数个开关来实现通路的选择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3077" idx="2"/>
          </p:cNvCxnSpPr>
          <p:nvPr/>
        </p:nvCxnSpPr>
        <p:spPr>
          <a:xfrm>
            <a:off x="7638377" y="2341934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6296" y="279913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电阻控制单元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7039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84" t="33642" r="54058" b="30147"/>
          <a:stretch/>
        </p:blipFill>
        <p:spPr bwMode="auto">
          <a:xfrm>
            <a:off x="575556" y="1052736"/>
            <a:ext cx="7992888" cy="426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5482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型网络电阻反馈放大回路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319237"/>
            <a:ext cx="838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型电阻网络反馈放大器的优点在于，可以用较小的电阻，获得较大的跨阻增益。其缺点是稳定性不足（这一点可以从之前的模拟看出）。其输出的线性不够好，设想在后期定标的过程中会有不少麻烦。通过简单的计算可以得到：跨阻增益为</a:t>
            </a:r>
            <a:r>
              <a:rPr lang="en-US" altLang="zh-CN" dirty="0" smtClean="0"/>
              <a:t>R20*R21/R19+R20+R21</a:t>
            </a:r>
            <a:r>
              <a:rPr lang="zh-CN" altLang="en-US" dirty="0" smtClean="0"/>
              <a:t>。有乘积项就意味着可以用很小的电阻打到大增益。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709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123" t="24577" r="7359" b="19831"/>
          <a:stretch/>
        </p:blipFill>
        <p:spPr bwMode="auto">
          <a:xfrm>
            <a:off x="27058" y="1071899"/>
            <a:ext cx="7353254" cy="505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201638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后面同样接了一个反相放大器，不过放大倍数仅仅需要</a:t>
            </a:r>
            <a:r>
              <a:rPr lang="en-US" altLang="zh-CN" dirty="0" smtClean="0"/>
              <a:t>5</a:t>
            </a:r>
            <a:r>
              <a:rPr lang="zh-CN" altLang="en-US" dirty="0" smtClean="0"/>
              <a:t>倍。考虑到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，使用同之前所说一样的加法器消除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83768" y="1071899"/>
            <a:ext cx="5040560" cy="12049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  <a:endCxn id="12" idx="0"/>
          </p:cNvCxnSpPr>
          <p:nvPr/>
        </p:nvCxnSpPr>
        <p:spPr>
          <a:xfrm>
            <a:off x="7524328" y="1674386"/>
            <a:ext cx="540060" cy="597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2280" y="2272103"/>
            <a:ext cx="1944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设置了数个接地孔，主要目的是连通地层。微弱电流极其敏感，需要底层保护回路（这一点在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布局上需要考虑）。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2021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999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电源供电解决方案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20" t="28009" r="23915" b="40209"/>
          <a:stretch/>
        </p:blipFill>
        <p:spPr bwMode="auto">
          <a:xfrm>
            <a:off x="0" y="764704"/>
            <a:ext cx="914482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86104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电源芯片选了常用的</a:t>
            </a:r>
            <a:r>
              <a:rPr lang="en-US" altLang="zh-CN" dirty="0" smtClean="0"/>
              <a:t>LT1764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LT1185</a:t>
            </a:r>
            <a:r>
              <a:rPr lang="zh-CN" altLang="en-US" dirty="0" smtClean="0"/>
              <a:t>，分别供电</a:t>
            </a:r>
            <a:r>
              <a:rPr lang="en-US" altLang="zh-CN" dirty="0"/>
              <a:t>+</a:t>
            </a:r>
            <a:r>
              <a:rPr lang="en-US" altLang="zh-CN" dirty="0" smtClean="0"/>
              <a:t>5V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-5V</a:t>
            </a:r>
            <a:r>
              <a:rPr lang="zh-CN" altLang="en-US" dirty="0" smtClean="0"/>
              <a:t>。与外部电源相接的是一个四头的插座。输入为</a:t>
            </a:r>
            <a:r>
              <a:rPr lang="en-US" altLang="zh-CN" dirty="0" smtClean="0"/>
              <a:t>±6V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41223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0346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5992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PCB</a:t>
            </a:r>
            <a:r>
              <a:rPr lang="zh-CN" altLang="en-US" sz="2400" dirty="0" smtClean="0"/>
              <a:t>的布局</a:t>
            </a:r>
            <a:endParaRPr lang="zh-CN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54" t="12714" r="36321" b="14485"/>
          <a:stretch/>
        </p:blipFill>
        <p:spPr bwMode="auto">
          <a:xfrm>
            <a:off x="4067943" y="116632"/>
            <a:ext cx="4265223" cy="635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292080" y="255117"/>
            <a:ext cx="2376264" cy="58159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12160" y="1484784"/>
            <a:ext cx="1643746" cy="18722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04048" y="1196752"/>
            <a:ext cx="864096" cy="18002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82175" y="620688"/>
            <a:ext cx="605849" cy="72008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82174" y="5157192"/>
            <a:ext cx="605849" cy="72008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06311" y="5661248"/>
            <a:ext cx="2190025" cy="72008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88024" y="3429000"/>
            <a:ext cx="3312368" cy="115212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标注 15"/>
          <p:cNvSpPr/>
          <p:nvPr/>
        </p:nvSpPr>
        <p:spPr>
          <a:xfrm>
            <a:off x="2267744" y="1340768"/>
            <a:ext cx="1440160" cy="720080"/>
          </a:xfrm>
          <a:prstGeom prst="wedgeRoundRectCallout">
            <a:avLst>
              <a:gd name="adj1" fmla="val 82194"/>
              <a:gd name="adj2" fmla="val -1076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电阻</a:t>
            </a:r>
            <a:r>
              <a:rPr lang="zh-CN" altLang="en-US" dirty="0" smtClean="0"/>
              <a:t>直接反馈通道输入</a:t>
            </a:r>
            <a:endParaRPr lang="zh-CN" altLang="en-US" dirty="0"/>
          </a:p>
        </p:txBody>
      </p:sp>
      <p:sp>
        <p:nvSpPr>
          <p:cNvPr id="17" name="矩形标注 16"/>
          <p:cNvSpPr/>
          <p:nvPr/>
        </p:nvSpPr>
        <p:spPr>
          <a:xfrm>
            <a:off x="1115616" y="545914"/>
            <a:ext cx="1490464" cy="612648"/>
          </a:xfrm>
          <a:prstGeom prst="wedgeRectCallout">
            <a:avLst>
              <a:gd name="adj1" fmla="val 225387"/>
              <a:gd name="adj2" fmla="val -68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电阻直接反馈的四</a:t>
            </a:r>
            <a:r>
              <a:rPr lang="zh-CN" altLang="en-US" sz="1600" dirty="0"/>
              <a:t>挡</a:t>
            </a:r>
            <a:r>
              <a:rPr lang="zh-CN" altLang="en-US" sz="1600" dirty="0" smtClean="0"/>
              <a:t>输出</a:t>
            </a:r>
            <a:endParaRPr lang="zh-CN" altLang="en-US" sz="1600" dirty="0"/>
          </a:p>
        </p:txBody>
      </p:sp>
      <p:sp>
        <p:nvSpPr>
          <p:cNvPr id="18" name="圆角矩形标注 17"/>
          <p:cNvSpPr/>
          <p:nvPr/>
        </p:nvSpPr>
        <p:spPr>
          <a:xfrm>
            <a:off x="1187624" y="2276872"/>
            <a:ext cx="1656184" cy="720080"/>
          </a:xfrm>
          <a:prstGeom prst="wedgeRoundRectCallout">
            <a:avLst>
              <a:gd name="adj1" fmla="val 179698"/>
              <a:gd name="adj2" fmla="val -1136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继电器控制不同的电阻档位</a:t>
            </a:r>
            <a:endParaRPr lang="zh-CN" altLang="en-US" dirty="0"/>
          </a:p>
        </p:txBody>
      </p:sp>
      <p:sp>
        <p:nvSpPr>
          <p:cNvPr id="19" name="矩形标注 18"/>
          <p:cNvSpPr/>
          <p:nvPr/>
        </p:nvSpPr>
        <p:spPr>
          <a:xfrm>
            <a:off x="1691680" y="3356992"/>
            <a:ext cx="1728192" cy="648072"/>
          </a:xfrm>
          <a:prstGeom prst="wedgeRectCallout">
            <a:avLst>
              <a:gd name="adj1" fmla="val 196925"/>
              <a:gd name="adj2" fmla="val -83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继电器控制单元</a:t>
            </a:r>
            <a:endParaRPr lang="zh-CN" altLang="en-US" dirty="0"/>
          </a:p>
        </p:txBody>
      </p:sp>
      <p:sp>
        <p:nvSpPr>
          <p:cNvPr id="20" name="圆角矩形标注 19"/>
          <p:cNvSpPr/>
          <p:nvPr/>
        </p:nvSpPr>
        <p:spPr>
          <a:xfrm>
            <a:off x="1619672" y="4581128"/>
            <a:ext cx="1368152" cy="396044"/>
          </a:xfrm>
          <a:prstGeom prst="wedgeRoundRectCallout">
            <a:avLst>
              <a:gd name="adj1" fmla="val 179068"/>
              <a:gd name="adj2" fmla="val -156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供电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1187624" y="5085184"/>
            <a:ext cx="1418456" cy="792088"/>
          </a:xfrm>
          <a:prstGeom prst="wedgeRoundRectCallout">
            <a:avLst>
              <a:gd name="adj1" fmla="val 161614"/>
              <a:gd name="adj2" fmla="val -7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r>
              <a:rPr lang="zh-CN" altLang="en-US" dirty="0" smtClean="0"/>
              <a:t>型电阻反馈输入端</a:t>
            </a:r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1619672" y="6021288"/>
            <a:ext cx="1872208" cy="576064"/>
          </a:xfrm>
          <a:prstGeom prst="wedgeRectCallout">
            <a:avLst>
              <a:gd name="adj1" fmla="val 149649"/>
              <a:gd name="adj2" fmla="val -60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r>
              <a:rPr lang="zh-CN" altLang="en-US" dirty="0" smtClean="0"/>
              <a:t>型电阻反馈的输出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397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44423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层级结构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6" t="9097" r="4093" b="42975"/>
          <a:stretch/>
        </p:blipFill>
        <p:spPr bwMode="auto">
          <a:xfrm>
            <a:off x="508318" y="980728"/>
            <a:ext cx="7832785" cy="250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393305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考虑弱电流的易受干扰性，电源供电的便利性，防止各层之间的串扰，设计了</a:t>
            </a:r>
            <a:r>
              <a:rPr lang="en-US" altLang="zh-CN" dirty="0" smtClean="0"/>
              <a:t>6</a:t>
            </a:r>
            <a:r>
              <a:rPr lang="zh-CN" altLang="en-US" dirty="0" smtClean="0"/>
              <a:t>层板的结构。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907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针对弱电流探测，需要考虑到各方面的干扰。比如供电电路使用的是</a:t>
            </a:r>
            <a:r>
              <a:rPr lang="en-US" altLang="zh-CN" dirty="0" smtClean="0"/>
              <a:t>±5V</a:t>
            </a:r>
            <a:r>
              <a:rPr lang="zh-CN" altLang="en-US" dirty="0" smtClean="0"/>
              <a:t>，弱电流的信号线的电位接近于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，因此两段相隔较近时有可能出现漏电流，使得输入电流被干扰。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941" t="36414" r="22208" b="28945"/>
          <a:stretch/>
        </p:blipFill>
        <p:spPr bwMode="auto">
          <a:xfrm>
            <a:off x="767752" y="1340768"/>
            <a:ext cx="6107502" cy="286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4365104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如上图所示，在电源模块的周边，铺设了较大回路的地线。这样即使是有漏电流出现，也会顺着地线流入走，故电源模块的高电压对弱探测信号的干扰可以被消除。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703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281" t="15360" r="6866" b="14421"/>
          <a:stretch/>
        </p:blipFill>
        <p:spPr bwMode="auto">
          <a:xfrm>
            <a:off x="1475656" y="33916"/>
            <a:ext cx="5832648" cy="525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44522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这张图可以明显的看出信号线与地线的分布。红色是信号线，蓝色是地线。其余的黄色（底层）或绿色（表层）均代表了电压较高的通路。可以看出，整个红色信号都被蓝色地线保护了起来。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05841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0178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26064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本课题拟设计一款放大电路，将输入的微弱电流信号转换为电压信号，通过设计多个可调的档位，其测量范围能跨越</a:t>
            </a:r>
            <a:r>
              <a:rPr lang="en-US" altLang="zh-CN" dirty="0"/>
              <a:t>0.1nA-0.1mA</a:t>
            </a:r>
            <a:r>
              <a:rPr lang="zh-CN" altLang="en-US" dirty="0"/>
              <a:t>六个量级，满足半导体探测器漏电流检测和信号读出等多个场合的应用需求。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直流输入</a:t>
            </a:r>
            <a:endParaRPr lang="en-US" altLang="zh-CN" dirty="0" smtClean="0"/>
          </a:p>
          <a:p>
            <a:r>
              <a:rPr lang="zh-CN" altLang="en-US" dirty="0" smtClean="0"/>
              <a:t>增益高，带宽适宜</a:t>
            </a:r>
            <a:endParaRPr lang="en-US" altLang="zh-CN" dirty="0" smtClean="0"/>
          </a:p>
          <a:p>
            <a:r>
              <a:rPr lang="zh-CN" altLang="en-US" dirty="0"/>
              <a:t>多档</a:t>
            </a:r>
            <a:r>
              <a:rPr lang="zh-CN" altLang="en-US" dirty="0" smtClean="0"/>
              <a:t>位</a:t>
            </a:r>
            <a:endParaRPr lang="en-US" altLang="zh-CN" dirty="0" smtClean="0"/>
          </a:p>
          <a:p>
            <a:r>
              <a:rPr lang="zh-CN" altLang="en-US" dirty="0" smtClean="0"/>
              <a:t>放大器低</a:t>
            </a:r>
            <a:r>
              <a:rPr lang="en-US" altLang="zh-CN" dirty="0" smtClean="0"/>
              <a:t>BIOS</a:t>
            </a:r>
          </a:p>
          <a:p>
            <a:r>
              <a:rPr lang="zh-CN" altLang="en-US" dirty="0"/>
              <a:t>跨阻</a:t>
            </a:r>
            <a:r>
              <a:rPr lang="zh-CN" altLang="en-US" dirty="0" smtClean="0"/>
              <a:t>放大（第一版）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182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3728" y="836712"/>
            <a:ext cx="4968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器件选择</a:t>
            </a:r>
            <a:endParaRPr lang="en-US" altLang="zh-CN" dirty="0" smtClean="0"/>
          </a:p>
          <a:p>
            <a:r>
              <a:rPr lang="zh-CN" altLang="en-US" dirty="0"/>
              <a:t>运</a:t>
            </a:r>
            <a:r>
              <a:rPr lang="zh-CN" altLang="en-US" dirty="0" smtClean="0"/>
              <a:t>放：</a:t>
            </a:r>
            <a:r>
              <a:rPr lang="en-US" altLang="zh-CN" dirty="0" smtClean="0"/>
              <a:t>AD8603</a:t>
            </a:r>
          </a:p>
          <a:p>
            <a:r>
              <a:rPr lang="en-US" altLang="zh-CN" dirty="0" smtClean="0"/>
              <a:t>Offset voltage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&lt;=700uV</a:t>
            </a:r>
          </a:p>
          <a:p>
            <a:r>
              <a:rPr lang="en-US" altLang="zh-CN" dirty="0" smtClean="0"/>
              <a:t>Input bios current: 1pA(T=25)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50pA(T=85)</a:t>
            </a:r>
          </a:p>
          <a:p>
            <a:r>
              <a:rPr lang="en-US" altLang="zh-CN" dirty="0" smtClean="0"/>
              <a:t>Input offset current: 0.5pA(T=25)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50pA(T=85)</a:t>
            </a:r>
          </a:p>
          <a:p>
            <a:r>
              <a:rPr lang="zh-CN" altLang="en-US" dirty="0"/>
              <a:t>待</a:t>
            </a:r>
            <a:r>
              <a:rPr lang="zh-CN" altLang="en-US" dirty="0" smtClean="0"/>
              <a:t>测最小的数量级为</a:t>
            </a:r>
            <a:r>
              <a:rPr lang="en-US" altLang="zh-CN" dirty="0" smtClean="0"/>
              <a:t>100pA</a:t>
            </a:r>
            <a:r>
              <a:rPr lang="zh-CN" altLang="en-US" dirty="0" smtClean="0"/>
              <a:t>，若果在室温下可以接受偏置电流的影响。</a:t>
            </a:r>
            <a:endParaRPr lang="en-US" altLang="zh-CN" dirty="0" smtClean="0"/>
          </a:p>
          <a:p>
            <a:r>
              <a:rPr lang="zh-CN" altLang="en-US" dirty="0" smtClean="0"/>
              <a:t>此外，</a:t>
            </a:r>
            <a:r>
              <a:rPr lang="en-US" altLang="zh-CN" dirty="0" smtClean="0"/>
              <a:t>AD8603</a:t>
            </a:r>
            <a:r>
              <a:rPr lang="zh-CN" altLang="en-US" dirty="0" smtClean="0"/>
              <a:t>比</a:t>
            </a:r>
            <a:r>
              <a:rPr lang="en-US" altLang="zh-CN" dirty="0" smtClean="0"/>
              <a:t>bios current</a:t>
            </a:r>
            <a:r>
              <a:rPr lang="zh-CN" altLang="en-US" dirty="0" smtClean="0"/>
              <a:t>极低的</a:t>
            </a:r>
            <a:r>
              <a:rPr lang="en-US" altLang="zh-CN" dirty="0" smtClean="0"/>
              <a:t>AD549</a:t>
            </a:r>
            <a:r>
              <a:rPr lang="zh-CN" altLang="en-US" dirty="0" smtClean="0"/>
              <a:t>要求更低的供电电压（</a:t>
            </a:r>
            <a:r>
              <a:rPr lang="en-US" altLang="zh-CN" dirty="0" smtClean="0"/>
              <a:t>±5V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故初步</a:t>
            </a:r>
            <a:r>
              <a:rPr lang="zh-CN" altLang="en-US" dirty="0"/>
              <a:t>决定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AD8603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27359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两种负反馈方案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2780928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单个电阻式：结构简单</a:t>
            </a:r>
            <a:endParaRPr lang="en-US" altLang="zh-CN" sz="3600" dirty="0" smtClean="0"/>
          </a:p>
          <a:p>
            <a:r>
              <a:rPr lang="en-US" altLang="zh-CN" sz="3600" dirty="0" smtClean="0"/>
              <a:t>T</a:t>
            </a:r>
            <a:r>
              <a:rPr lang="zh-CN" altLang="en-US" sz="3600" dirty="0" smtClean="0"/>
              <a:t>型电阻：更容易获得高增益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93249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单电阻负反馈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5" t="25986" r="33745" b="41717"/>
          <a:stretch/>
        </p:blipFill>
        <p:spPr bwMode="auto">
          <a:xfrm>
            <a:off x="-24934" y="1196752"/>
            <a:ext cx="895854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83" y="3778859"/>
            <a:ext cx="2955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跨</a:t>
            </a:r>
            <a:r>
              <a:rPr lang="zh-CN" altLang="en-US" sz="1400" dirty="0" smtClean="0"/>
              <a:t>阻放大</a:t>
            </a:r>
            <a:endParaRPr lang="en-US" altLang="zh-CN" sz="1400" dirty="0" smtClean="0"/>
          </a:p>
          <a:p>
            <a:r>
              <a:rPr lang="zh-CN" altLang="en-US" sz="1400" dirty="0"/>
              <a:t>反馈</a:t>
            </a:r>
            <a:r>
              <a:rPr lang="zh-CN" altLang="en-US" sz="1400" dirty="0" smtClean="0"/>
              <a:t>电阻的阻值拟设置三个数量级，</a:t>
            </a:r>
            <a:r>
              <a:rPr lang="en-US" altLang="zh-CN" sz="1400" dirty="0" smtClean="0"/>
              <a:t>100MEG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1MEG,10K</a:t>
            </a:r>
            <a:endParaRPr lang="zh-CN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707904" y="3778859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反相放大</a:t>
            </a:r>
            <a:endParaRPr lang="en-US" altLang="zh-CN" sz="1400" dirty="0" smtClean="0"/>
          </a:p>
          <a:p>
            <a:r>
              <a:rPr lang="zh-CN" altLang="en-US" sz="1400" dirty="0"/>
              <a:t>放大倍数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X10</a:t>
            </a:r>
            <a:endParaRPr lang="zh-CN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32240" y="380312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同相放大</a:t>
            </a:r>
            <a:endParaRPr lang="en-US" altLang="zh-CN" sz="1400" dirty="0" smtClean="0"/>
          </a:p>
          <a:p>
            <a:r>
              <a:rPr lang="zh-CN" altLang="en-US" sz="1400" dirty="0"/>
              <a:t>放大</a:t>
            </a:r>
            <a:r>
              <a:rPr lang="zh-CN" altLang="en-US" sz="1400" dirty="0" smtClean="0"/>
              <a:t>倍数为</a:t>
            </a:r>
            <a:r>
              <a:rPr lang="en-US" altLang="zh-CN" sz="1400" dirty="0" smtClean="0"/>
              <a:t>X10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179512" y="1196752"/>
            <a:ext cx="2880320" cy="34563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3885" y="1700809"/>
            <a:ext cx="264626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844823"/>
            <a:ext cx="2908300" cy="259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9762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871" y="393305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实际电路板</a:t>
            </a:r>
            <a:r>
              <a:rPr lang="zh-CN" altLang="en-US" dirty="0" smtClean="0"/>
              <a:t>上，将会在第一级、第二级和第三级都引出信号。这样跨阻有</a:t>
            </a:r>
            <a:r>
              <a:rPr lang="en-US" altLang="zh-CN" dirty="0" smtClean="0"/>
              <a:t>3 </a:t>
            </a:r>
            <a:r>
              <a:rPr lang="zh-CN" altLang="en-US" dirty="0" smtClean="0"/>
              <a:t>个量程，放大倍数有三挡（</a:t>
            </a:r>
            <a:r>
              <a:rPr lang="en-US" altLang="zh-CN" dirty="0" smtClean="0"/>
              <a:t>X1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X10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X100</a:t>
            </a:r>
            <a:r>
              <a:rPr lang="zh-CN" altLang="en-US" dirty="0" smtClean="0"/>
              <a:t>），一共有</a:t>
            </a:r>
            <a:r>
              <a:rPr lang="en-US" altLang="zh-CN" dirty="0" smtClean="0"/>
              <a:t>9</a:t>
            </a:r>
            <a:r>
              <a:rPr lang="zh-CN" altLang="en-US" dirty="0" smtClean="0"/>
              <a:t>种模式。根据输入信号大致的范围，选择使用的模式，以便于保证每一级的运放都工作在合理的输入输出区域。</a:t>
            </a:r>
            <a:r>
              <a:rPr lang="zh-CN" altLang="en-US" dirty="0"/>
              <a:t>整体</a:t>
            </a:r>
            <a:r>
              <a:rPr lang="zh-CN" altLang="en-US" dirty="0" smtClean="0"/>
              <a:t>来看，数量级覆盖</a:t>
            </a:r>
            <a:r>
              <a:rPr lang="zh-CN" altLang="en-US" dirty="0"/>
              <a:t>很</a:t>
            </a:r>
            <a:r>
              <a:rPr lang="zh-CN" altLang="en-US" dirty="0" smtClean="0"/>
              <a:t>全面，从</a:t>
            </a:r>
            <a:r>
              <a:rPr lang="en-US" altLang="zh-CN" dirty="0" smtClean="0"/>
              <a:t>10^10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10^4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71971367"/>
              </p:ext>
            </p:extLst>
          </p:nvPr>
        </p:nvGraphicFramePr>
        <p:xfrm>
          <a:off x="1331640" y="155679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R\</a:t>
                      </a:r>
                      <a:r>
                        <a:rPr lang="zh-CN" altLang="en-US" dirty="0" smtClean="0"/>
                        <a:t>倍乘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100MEG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1MEG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10^6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5643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PSPICE</a:t>
            </a:r>
            <a:r>
              <a:rPr lang="zh-CN" altLang="en-US" dirty="0" smtClean="0"/>
              <a:t>模拟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87" t="12475" r="847" b="23228"/>
          <a:stretch/>
        </p:blipFill>
        <p:spPr bwMode="auto">
          <a:xfrm>
            <a:off x="253525" y="1340768"/>
            <a:ext cx="8496943" cy="317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494116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将输入的电流从</a:t>
            </a:r>
            <a:r>
              <a:rPr lang="en-US" altLang="zh-CN" dirty="0" smtClean="0"/>
              <a:t>100pA</a:t>
            </a:r>
            <a:r>
              <a:rPr lang="zh-CN" altLang="en-US" dirty="0" smtClean="0"/>
              <a:t>，以</a:t>
            </a:r>
            <a:r>
              <a:rPr lang="en-US" altLang="zh-CN" dirty="0" smtClean="0"/>
              <a:t>50pA</a:t>
            </a:r>
            <a:r>
              <a:rPr lang="zh-CN" altLang="en-US" dirty="0" smtClean="0"/>
              <a:t>为步长，直到</a:t>
            </a:r>
            <a:r>
              <a:rPr lang="en-US" altLang="zh-CN" dirty="0" smtClean="0"/>
              <a:t>400pA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选择的模式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100MEG X 100 = 10^10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904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323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将结果用</a:t>
            </a:r>
            <a:r>
              <a:rPr lang="en-US" altLang="zh-CN" dirty="0" smtClean="0"/>
              <a:t>origin</a:t>
            </a:r>
            <a:r>
              <a:rPr lang="zh-CN" altLang="en-US" dirty="0" smtClean="0"/>
              <a:t>作图并拟合，观察线性</a:t>
            </a:r>
            <a:endParaRPr lang="zh-CN" altLang="en-US" dirty="0"/>
          </a:p>
        </p:txBody>
      </p:sp>
      <p:pic>
        <p:nvPicPr>
          <p:cNvPr id="3074" name="Picture 2" descr="C:\Users\yaobojing\Desktop\graduate project\graphs\simple_resistanc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459" b="8932"/>
          <a:stretch/>
        </p:blipFill>
        <p:spPr bwMode="auto">
          <a:xfrm>
            <a:off x="1763688" y="692696"/>
            <a:ext cx="5633824" cy="40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9672" y="5085184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横坐标为电流（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），纵坐标为输出电压（</a:t>
            </a:r>
            <a:r>
              <a:rPr lang="en-US" altLang="zh-CN" dirty="0" smtClean="0"/>
              <a:t>V</a:t>
            </a:r>
            <a:r>
              <a:rPr lang="zh-CN" altLang="en-US" dirty="0" smtClean="0"/>
              <a:t>），图中黑线是仿真结果，而红线是拟合的直线。可以看到线性很好，两条线几乎重合了。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44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1329</Words>
  <Application>Microsoft Office PowerPoint</Application>
  <PresentationFormat>全屏显示(4:3)</PresentationFormat>
  <Paragraphs>100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Design of Weak Current Amplifier for Semiconductor Detector </vt:lpstr>
      <vt:lpstr>基本设计部分 </vt:lpstr>
      <vt:lpstr>幻灯片 3</vt:lpstr>
      <vt:lpstr>幻灯片 4</vt:lpstr>
      <vt:lpstr>两种负反馈方案</vt:lpstr>
      <vt:lpstr>单电阻负反馈</vt:lpstr>
      <vt:lpstr>幻灯片 7</vt:lpstr>
      <vt:lpstr>PSPICE模拟</vt:lpstr>
      <vt:lpstr>幻灯片 9</vt:lpstr>
      <vt:lpstr>T型电阻反馈</vt:lpstr>
      <vt:lpstr>PSPICE模拟</vt:lpstr>
      <vt:lpstr>幻灯片 12</vt:lpstr>
      <vt:lpstr>单电阻反馈的频率响应</vt:lpstr>
      <vt:lpstr>T型网络反馈的频率响应</vt:lpstr>
      <vt:lpstr>温度对单电阻反馈的影响</vt:lpstr>
      <vt:lpstr>温度对T型电阻反馈的影响</vt:lpstr>
      <vt:lpstr>原理图及PCB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Weak Current Amplifier for Semiconductor Detector </dc:title>
  <dc:creator>yaobojing</dc:creator>
  <cp:lastModifiedBy>yaobojing</cp:lastModifiedBy>
  <cp:revision>37</cp:revision>
  <dcterms:created xsi:type="dcterms:W3CDTF">2017-02-21T02:18:38Z</dcterms:created>
  <dcterms:modified xsi:type="dcterms:W3CDTF">2017-04-24T11:55:55Z</dcterms:modified>
</cp:coreProperties>
</file>